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1090050" r:id="rId2"/>
    <p:sldId id="11090045" r:id="rId3"/>
    <p:sldId id="330" r:id="rId4"/>
    <p:sldId id="327" r:id="rId5"/>
    <p:sldId id="11089829" r:id="rId6"/>
    <p:sldId id="554" r:id="rId7"/>
    <p:sldId id="11089889" r:id="rId8"/>
    <p:sldId id="11090010" r:id="rId9"/>
    <p:sldId id="11090011" r:id="rId10"/>
    <p:sldId id="11090057" r:id="rId11"/>
    <p:sldId id="11090043" r:id="rId12"/>
    <p:sldId id="11090059" r:id="rId13"/>
    <p:sldId id="11090041" r:id="rId14"/>
    <p:sldId id="11090061" r:id="rId15"/>
    <p:sldId id="11090060" r:id="rId16"/>
    <p:sldId id="281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E1711D"/>
    <a:srgbClr val="F1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75925-18E3-4E69-9B14-7E50AB941F68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26A9C-FCB7-4DCD-8EDB-E7EBA76E8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46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11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70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1E4170-2688-438C-8449-99F5201EE1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2.png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3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04FA439-9086-CA9C-996A-2B9A2CC08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43" y="314295"/>
            <a:ext cx="6604339" cy="4534133"/>
          </a:xfrm>
          <a:prstGeom prst="rect">
            <a:avLst/>
          </a:prstGeom>
        </p:spPr>
      </p:pic>
      <p:sp>
        <p:nvSpPr>
          <p:cNvPr id="8" name="文本框 1">
            <a:extLst>
              <a:ext uri="{FF2B5EF4-FFF2-40B4-BE49-F238E27FC236}">
                <a16:creationId xmlns:a16="http://schemas.microsoft.com/office/drawing/2014/main" id="{E584F28C-6ED8-242F-21E2-5B5150CEBC64}"/>
              </a:ext>
            </a:extLst>
          </p:cNvPr>
          <p:cNvSpPr txBox="1"/>
          <p:nvPr/>
        </p:nvSpPr>
        <p:spPr>
          <a:xfrm>
            <a:off x="4173226" y="4848428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 err="1">
                <a:solidFill>
                  <a:srgbClr val="000000"/>
                </a:solidFill>
                <a:latin typeface="Roboto" panose="02000000000000000000" pitchFamily="2" charset="0"/>
                <a:ea typeface="微软雅黑" panose="020B0503020204020204" pitchFamily="34" charset="-122"/>
                <a:cs typeface="微软雅黑" panose="020B0503020204020204" pitchFamily="34" charset="-122"/>
              </a:rPr>
              <a:t>your</a:t>
            </a:r>
            <a:r>
              <a:rPr lang="de-DE" sz="3200" b="1" dirty="0">
                <a:solidFill>
                  <a:srgbClr val="000000"/>
                </a:solidFill>
                <a:latin typeface="Roboto" panose="02000000000000000000" pitchFamily="2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de-DE" sz="3200" b="1" dirty="0" err="1">
                <a:solidFill>
                  <a:srgbClr val="000000"/>
                </a:solidFill>
                <a:latin typeface="Roboto" panose="02000000000000000000" pitchFamily="2" charset="0"/>
                <a:ea typeface="微软雅黑" panose="020B0503020204020204" pitchFamily="34" charset="-122"/>
                <a:cs typeface="微软雅黑" panose="020B0503020204020204" pitchFamily="34" charset="-122"/>
              </a:rPr>
              <a:t>best</a:t>
            </a:r>
            <a:r>
              <a:rPr lang="de-DE" sz="3200" b="1" dirty="0">
                <a:solidFill>
                  <a:srgbClr val="000000"/>
                </a:solidFill>
                <a:latin typeface="Roboto" panose="02000000000000000000" pitchFamily="2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de-DE" sz="3200" b="1" dirty="0" err="1">
                <a:solidFill>
                  <a:srgbClr val="000000"/>
                </a:solidFill>
                <a:latin typeface="Roboto" panose="02000000000000000000" pitchFamily="2" charset="0"/>
                <a:ea typeface="微软雅黑" panose="020B0503020204020204" pitchFamily="34" charset="-122"/>
                <a:cs typeface="微软雅黑" panose="020B0503020204020204" pitchFamily="34" charset="-122"/>
              </a:rPr>
              <a:t>choice</a:t>
            </a:r>
            <a:endParaRPr sz="3200" b="1" dirty="0">
              <a:solidFill>
                <a:srgbClr val="C55A1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486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980" y="446532"/>
            <a:ext cx="11285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55A11"/>
                </a:solidFill>
              </a:rPr>
              <a:t>Product display - </a:t>
            </a:r>
            <a:r>
              <a:rPr lang="de-DE" sz="3200" spc="-5" dirty="0">
                <a:solidFill>
                  <a:srgbClr val="C55A11"/>
                </a:solidFill>
                <a:latin typeface="Arial"/>
                <a:cs typeface="Arial"/>
              </a:rPr>
              <a:t>205</a:t>
            </a:r>
            <a:r>
              <a:rPr sz="3200" spc="-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55A11"/>
                </a:solidFill>
                <a:latin typeface="Arial"/>
                <a:cs typeface="Arial"/>
              </a:rPr>
              <a:t>W</a:t>
            </a:r>
            <a:r>
              <a:rPr lang="de-DE" sz="3200" dirty="0">
                <a:solidFill>
                  <a:srgbClr val="C55A11"/>
                </a:solidFill>
                <a:latin typeface="Arial"/>
                <a:cs typeface="Arial"/>
              </a:rPr>
              <a:t> Flexible </a:t>
            </a:r>
            <a:r>
              <a:rPr lang="de-DE" altLang="zh-CN" sz="3200" dirty="0">
                <a:solidFill>
                  <a:srgbClr val="C55A11"/>
                </a:solidFill>
                <a:latin typeface="Arial"/>
                <a:cs typeface="Arial"/>
              </a:rPr>
              <a:t>solar Panel</a:t>
            </a:r>
            <a:endParaRPr sz="3200" dirty="0">
              <a:solidFill>
                <a:srgbClr val="C55A11"/>
              </a:solidFill>
              <a:latin typeface="Arial"/>
              <a:cs typeface="Arial"/>
            </a:endParaRPr>
          </a:p>
        </p:txBody>
      </p:sp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C3C8DBEE-79C8-F47F-57F2-C9D817A98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44812"/>
              </p:ext>
            </p:extLst>
          </p:nvPr>
        </p:nvGraphicFramePr>
        <p:xfrm>
          <a:off x="758825" y="3944938"/>
          <a:ext cx="4124325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12093" imgH="2568144" progId="Excel.Sheet.12">
                  <p:embed/>
                </p:oleObj>
              </mc:Choice>
              <mc:Fallback>
                <p:oleObj name="Worksheet" r:id="rId2" imgW="3612093" imgH="2568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8825" y="3944938"/>
                        <a:ext cx="4124325" cy="293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0">
            <a:extLst>
              <a:ext uri="{FF2B5EF4-FFF2-40B4-BE49-F238E27FC236}">
                <a16:creationId xmlns:a16="http://schemas.microsoft.com/office/drawing/2014/main" id="{59619AD4-3363-E847-DB25-63689660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946" y="1017888"/>
            <a:ext cx="2970654" cy="2868780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046102C3-60A0-3711-E641-E411CBF4D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801998"/>
              </p:ext>
            </p:extLst>
          </p:nvPr>
        </p:nvGraphicFramePr>
        <p:xfrm>
          <a:off x="6013450" y="3944938"/>
          <a:ext cx="4470400" cy="29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819329" imgH="1836389" progId="Excel.Sheet.12">
                  <p:embed/>
                </p:oleObj>
              </mc:Choice>
              <mc:Fallback>
                <p:oleObj name="Worksheet" r:id="rId5" imgW="2819329" imgH="1836389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BBECBD00-BD43-80BE-B841-F81457E47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3450" y="3944938"/>
                        <a:ext cx="4470400" cy="291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AB528F4-B126-B68E-E242-2597CC8D2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004" y="959612"/>
            <a:ext cx="2308704" cy="29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2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1"/>
          <p:cNvSpPr/>
          <p:nvPr>
            <p:custDataLst>
              <p:tags r:id="rId2"/>
            </p:custDataLst>
          </p:nvPr>
        </p:nvSpPr>
        <p:spPr>
          <a:xfrm>
            <a:off x="0" y="2328401"/>
            <a:ext cx="12192000" cy="3309962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50800" dir="5400000" algn="ctr" rotWithShape="0">
              <a:schemeClr val="lt1">
                <a:lumMod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菱形 15"/>
          <p:cNvSpPr/>
          <p:nvPr>
            <p:custDataLst>
              <p:tags r:id="rId3"/>
            </p:custDataLst>
          </p:nvPr>
        </p:nvSpPr>
        <p:spPr>
          <a:xfrm>
            <a:off x="7987616" y="3893847"/>
            <a:ext cx="179070" cy="179070"/>
          </a:xfrm>
          <a:prstGeom prst="diamond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菱形 21"/>
          <p:cNvSpPr/>
          <p:nvPr>
            <p:custDataLst>
              <p:tags r:id="rId4"/>
            </p:custDataLst>
          </p:nvPr>
        </p:nvSpPr>
        <p:spPr>
          <a:xfrm>
            <a:off x="4482416" y="3893847"/>
            <a:ext cx="179070" cy="179070"/>
          </a:xfrm>
          <a:prstGeom prst="diamond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菱形 22"/>
          <p:cNvSpPr/>
          <p:nvPr>
            <p:custDataLst>
              <p:tags r:id="rId5"/>
            </p:custDataLst>
          </p:nvPr>
        </p:nvSpPr>
        <p:spPr>
          <a:xfrm>
            <a:off x="304802" y="3893847"/>
            <a:ext cx="179070" cy="179070"/>
          </a:xfrm>
          <a:prstGeom prst="diamond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菱形 23"/>
          <p:cNvSpPr/>
          <p:nvPr>
            <p:custDataLst>
              <p:tags r:id="rId6"/>
            </p:custDataLst>
          </p:nvPr>
        </p:nvSpPr>
        <p:spPr>
          <a:xfrm>
            <a:off x="11429902" y="3893847"/>
            <a:ext cx="179070" cy="179070"/>
          </a:xfrm>
          <a:prstGeom prst="diamond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图片 3"/>
          <p:cNvPicPr/>
          <p:nvPr>
            <p:custDataLst>
              <p:tags r:id="rId7"/>
            </p:custDataLst>
          </p:nvPr>
        </p:nvPicPr>
        <p:blipFill rotWithShape="1">
          <a:blip r:embed="rId11"/>
          <a:srcRect l="16667" r="16667"/>
          <a:stretch>
            <a:fillRect/>
          </a:stretch>
        </p:blipFill>
        <p:spPr>
          <a:xfrm>
            <a:off x="4953000" y="2657475"/>
            <a:ext cx="2743200" cy="26496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7920">
                <a:moveTo>
                  <a:pt x="0" y="0"/>
                </a:moveTo>
                <a:lnTo>
                  <a:pt x="5280" y="0"/>
                </a:lnTo>
                <a:lnTo>
                  <a:pt x="528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2"/>
          <a:srcRect l="9774" t="9389" r="21058" b="6029"/>
          <a:stretch>
            <a:fillRect/>
          </a:stretch>
        </p:blipFill>
        <p:spPr>
          <a:xfrm>
            <a:off x="662940" y="1791335"/>
            <a:ext cx="3434080" cy="50139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0" h="3840">
                <a:moveTo>
                  <a:pt x="0" y="0"/>
                </a:moveTo>
                <a:lnTo>
                  <a:pt x="4320" y="0"/>
                </a:lnTo>
                <a:lnTo>
                  <a:pt x="4320" y="3840"/>
                </a:lnTo>
                <a:lnTo>
                  <a:pt x="0" y="38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3"/>
          <a:srcRect t="13436" b="13436"/>
          <a:stretch>
            <a:fillRect/>
          </a:stretch>
        </p:blipFill>
        <p:spPr>
          <a:xfrm>
            <a:off x="8382019" y="2659397"/>
            <a:ext cx="2743212" cy="264796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20" h="3840">
                <a:moveTo>
                  <a:pt x="0" y="0"/>
                </a:moveTo>
                <a:lnTo>
                  <a:pt x="4320" y="0"/>
                </a:lnTo>
                <a:lnTo>
                  <a:pt x="4320" y="3840"/>
                </a:lnTo>
                <a:lnTo>
                  <a:pt x="0" y="38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523240" y="425450"/>
            <a:ext cx="8248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 dirty="0">
                <a:solidFill>
                  <a:srgbClr val="C55A11"/>
                </a:solidFill>
              </a:rPr>
              <a:t> Mini Energy Transfer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2940" y="1009015"/>
            <a:ext cx="5713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55A11"/>
                </a:solidFill>
              </a:rPr>
              <a:t>MET-1 System </a:t>
            </a:r>
          </a:p>
          <a:p>
            <a:r>
              <a:rPr lang="en-US" altLang="zh-CN" b="1" dirty="0">
                <a:solidFill>
                  <a:srgbClr val="C55A11"/>
                </a:solidFill>
              </a:rPr>
              <a:t>Panel Details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980" y="446532"/>
            <a:ext cx="11285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55A11"/>
                </a:solidFill>
              </a:rPr>
              <a:t>Product display - </a:t>
            </a:r>
            <a:r>
              <a:rPr lang="de-DE" sz="3200" spc="-5" dirty="0">
                <a:solidFill>
                  <a:srgbClr val="C55A11"/>
                </a:solidFill>
                <a:latin typeface="Arial"/>
                <a:cs typeface="Arial"/>
              </a:rPr>
              <a:t>205</a:t>
            </a:r>
            <a:r>
              <a:rPr sz="3200" spc="-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55A11"/>
                </a:solidFill>
                <a:latin typeface="Arial"/>
                <a:cs typeface="Arial"/>
              </a:rPr>
              <a:t>W</a:t>
            </a:r>
            <a:r>
              <a:rPr lang="de-DE" sz="3200" dirty="0">
                <a:solidFill>
                  <a:srgbClr val="C55A11"/>
                </a:solidFill>
                <a:latin typeface="Arial"/>
                <a:cs typeface="Arial"/>
              </a:rPr>
              <a:t> Flexible </a:t>
            </a:r>
            <a:r>
              <a:rPr lang="de-DE" altLang="zh-CN" sz="3200" dirty="0">
                <a:solidFill>
                  <a:srgbClr val="C55A11"/>
                </a:solidFill>
                <a:latin typeface="Arial"/>
                <a:cs typeface="Arial"/>
              </a:rPr>
              <a:t>solar Panel</a:t>
            </a:r>
            <a:endParaRPr sz="3200" dirty="0">
              <a:solidFill>
                <a:srgbClr val="C55A11"/>
              </a:solidFill>
              <a:latin typeface="Arial"/>
              <a:cs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1A917F-57F2-711F-D256-3F280922D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52" y="1246694"/>
            <a:ext cx="3302280" cy="41713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A639066-FBDC-72BC-3C22-F5BD9236F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198" y="1246694"/>
            <a:ext cx="3242794" cy="3975755"/>
          </a:xfrm>
          <a:prstGeom prst="rect">
            <a:avLst/>
          </a:prstGeom>
        </p:spPr>
      </p:pic>
      <p:sp>
        <p:nvSpPr>
          <p:cNvPr id="9" name="文本框 23">
            <a:extLst>
              <a:ext uri="{FF2B5EF4-FFF2-40B4-BE49-F238E27FC236}">
                <a16:creationId xmlns:a16="http://schemas.microsoft.com/office/drawing/2014/main" id="{035575B4-AEFF-1B58-EDC1-3600B9D0E932}"/>
              </a:ext>
            </a:extLst>
          </p:cNvPr>
          <p:cNvSpPr txBox="1"/>
          <p:nvPr/>
        </p:nvSpPr>
        <p:spPr>
          <a:xfrm>
            <a:off x="3005524" y="5826693"/>
            <a:ext cx="564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spc="-5" dirty="0">
                <a:solidFill>
                  <a:srgbClr val="C55A11"/>
                </a:solidFill>
                <a:latin typeface="Arial"/>
                <a:ea typeface="+mj-ea"/>
                <a:cs typeface="Arial"/>
              </a:rPr>
              <a:t>Light + easy = your choice</a:t>
            </a:r>
          </a:p>
        </p:txBody>
      </p:sp>
    </p:spTree>
    <p:extLst>
      <p:ext uri="{BB962C8B-B14F-4D97-AF65-F5344CB8AC3E}">
        <p14:creationId xmlns:p14="http://schemas.microsoft.com/office/powerpoint/2010/main" val="335486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微信图片_20220609192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940" y="2141220"/>
            <a:ext cx="7882890" cy="43751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3240" y="425450"/>
            <a:ext cx="8248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 dirty="0">
                <a:solidFill>
                  <a:srgbClr val="C55A11"/>
                </a:solidFill>
              </a:rPr>
              <a:t> Mini Energy Transfer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6905" y="1558925"/>
            <a:ext cx="4288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55A11"/>
                </a:solidFill>
                <a:latin typeface="微软雅黑" charset="0"/>
                <a:ea typeface="微软雅黑" charset="0"/>
              </a:rPr>
              <a:t>Multiple Installation Options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AA7911F-8EFC-0673-D639-4FE8FF7C61D3}"/>
              </a:ext>
            </a:extLst>
          </p:cNvPr>
          <p:cNvGrpSpPr/>
          <p:nvPr/>
        </p:nvGrpSpPr>
        <p:grpSpPr>
          <a:xfrm rot="10800000">
            <a:off x="9102054" y="4260930"/>
            <a:ext cx="3089945" cy="2597069"/>
            <a:chOff x="-4" y="-19127"/>
            <a:chExt cx="2729191" cy="2293859"/>
          </a:xfrm>
        </p:grpSpPr>
        <p:sp>
          <p:nvSpPr>
            <p:cNvPr id="5" name="三角形 4">
              <a:extLst>
                <a:ext uri="{FF2B5EF4-FFF2-40B4-BE49-F238E27FC236}">
                  <a16:creationId xmlns:a16="http://schemas.microsoft.com/office/drawing/2014/main" id="{10AD8C87-E494-E028-F2A4-6D11332DC2AD}"/>
                </a:ext>
              </a:extLst>
            </p:cNvPr>
            <p:cNvSpPr/>
            <p:nvPr/>
          </p:nvSpPr>
          <p:spPr>
            <a:xfrm rot="5400000">
              <a:off x="-239512" y="220381"/>
              <a:ext cx="2293859" cy="1814844"/>
            </a:xfrm>
            <a:prstGeom prst="triangle">
              <a:avLst>
                <a:gd name="adj" fmla="val 0"/>
              </a:avLst>
            </a:prstGeom>
            <a:solidFill>
              <a:srgbClr val="F1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三角形 5">
              <a:extLst>
                <a:ext uri="{FF2B5EF4-FFF2-40B4-BE49-F238E27FC236}">
                  <a16:creationId xmlns:a16="http://schemas.microsoft.com/office/drawing/2014/main" id="{9A6E054B-88FA-3999-E9F6-0046ACEBE50D}"/>
                </a:ext>
              </a:extLst>
            </p:cNvPr>
            <p:cNvSpPr/>
            <p:nvPr/>
          </p:nvSpPr>
          <p:spPr>
            <a:xfrm rot="5400000">
              <a:off x="1686211" y="102470"/>
              <a:ext cx="1164572" cy="921380"/>
            </a:xfrm>
            <a:prstGeom prst="triangle">
              <a:avLst>
                <a:gd name="adj" fmla="val 0"/>
              </a:avLst>
            </a:prstGeom>
            <a:solidFill>
              <a:srgbClr val="F1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三角形 6">
              <a:extLst>
                <a:ext uri="{FF2B5EF4-FFF2-40B4-BE49-F238E27FC236}">
                  <a16:creationId xmlns:a16="http://schemas.microsoft.com/office/drawing/2014/main" id="{4AF709B0-2E39-0815-206A-1D748F0BF902}"/>
                </a:ext>
              </a:extLst>
            </p:cNvPr>
            <p:cNvSpPr/>
            <p:nvPr/>
          </p:nvSpPr>
          <p:spPr>
            <a:xfrm rot="16200000">
              <a:off x="769190" y="102471"/>
              <a:ext cx="1164572" cy="921380"/>
            </a:xfrm>
            <a:prstGeom prst="triangle">
              <a:avLst>
                <a:gd name="adj" fmla="val 0"/>
              </a:avLst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Weitere Elegante Module für Bau</a:t>
            </a:r>
            <a:endParaRPr lang="en-US" sz="37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ACC9C4E-B45A-852E-7855-D5542BBAA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r="16371" b="-2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4" name="Grafik 3" descr="Ein Bild, das draußen, Schnee, Himmel, Haus enthält.&#10;&#10;Automatisch generierte Beschreibung">
            <a:extLst>
              <a:ext uri="{FF2B5EF4-FFF2-40B4-BE49-F238E27FC236}">
                <a16:creationId xmlns:a16="http://schemas.microsoft.com/office/drawing/2014/main" id="{1E0DF627-DDC4-FB0F-EC9A-F1DA8A838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76" r="1" b="2347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2235244-F350-826F-32E5-EEA9D74BCF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r="1" b="1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8" name="Grafik 7" descr="Ein Bild, das Gebäude, Dach, Baumaterial enthält.&#10;&#10;Automatisch generierte Beschreibung">
            <a:extLst>
              <a:ext uri="{FF2B5EF4-FFF2-40B4-BE49-F238E27FC236}">
                <a16:creationId xmlns:a16="http://schemas.microsoft.com/office/drawing/2014/main" id="{831AB607-BBAA-772D-55B7-F89F25A720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6" r="1959" b="-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6" name="Grafik 5" descr="Ein Bild, das Gebäude, Himmel, draußen, Fenster enthält.&#10;&#10;Automatisch generierte Beschreibung">
            <a:extLst>
              <a:ext uri="{FF2B5EF4-FFF2-40B4-BE49-F238E27FC236}">
                <a16:creationId xmlns:a16="http://schemas.microsoft.com/office/drawing/2014/main" id="{BF469832-1AA2-4C31-C14A-5DA73A3A8F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29358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1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3240" y="425450"/>
            <a:ext cx="58565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b="1" dirty="0">
                <a:solidFill>
                  <a:srgbClr val="C55A11"/>
                </a:solidFill>
              </a:rPr>
              <a:t> Elegante Module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AB8BC29-8C68-7292-3A38-38E6C72DC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75" y="0"/>
            <a:ext cx="3810231" cy="6702601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4C7FB8B3-2D49-9533-1288-68274F978277}"/>
              </a:ext>
            </a:extLst>
          </p:cNvPr>
          <p:cNvSpPr txBox="1"/>
          <p:nvPr/>
        </p:nvSpPr>
        <p:spPr>
          <a:xfrm>
            <a:off x="523240" y="1307424"/>
            <a:ext cx="58565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b="1" dirty="0">
                <a:solidFill>
                  <a:srgbClr val="C55A11"/>
                </a:solidFill>
              </a:rPr>
              <a:t> FEATURES</a:t>
            </a:r>
          </a:p>
          <a:p>
            <a:pPr marL="514350" indent="-514350" algn="l">
              <a:buAutoNum type="arabicPeriod"/>
            </a:pPr>
            <a:r>
              <a:rPr lang="de-DE" sz="1600" b="1" dirty="0">
                <a:solidFill>
                  <a:srgbClr val="C55A11"/>
                </a:solidFill>
              </a:rPr>
              <a:t>Up </a:t>
            </a:r>
            <a:r>
              <a:rPr lang="de-DE" sz="1600" b="1" dirty="0" err="1">
                <a:solidFill>
                  <a:srgbClr val="C55A11"/>
                </a:solidFill>
              </a:rPr>
              <a:t>to</a:t>
            </a:r>
            <a:r>
              <a:rPr lang="de-DE" sz="1600" b="1" dirty="0">
                <a:solidFill>
                  <a:srgbClr val="C55A11"/>
                </a:solidFill>
              </a:rPr>
              <a:t> 21,6% Efficiency</a:t>
            </a:r>
          </a:p>
          <a:p>
            <a:pPr marL="514350" indent="-514350" algn="l">
              <a:buAutoNum type="arabicPeriod"/>
            </a:pPr>
            <a:r>
              <a:rPr lang="de-DE" sz="1600" b="1" dirty="0" err="1">
                <a:solidFill>
                  <a:srgbClr val="C55A11"/>
                </a:solidFill>
              </a:rPr>
              <a:t>Bigg</a:t>
            </a:r>
            <a:r>
              <a:rPr lang="de-DE" sz="1600" b="1" dirty="0">
                <a:solidFill>
                  <a:srgbClr val="C55A11"/>
                </a:solidFill>
              </a:rPr>
              <a:t> </a:t>
            </a:r>
            <a:r>
              <a:rPr lang="de-DE" sz="1600" b="1" dirty="0" err="1">
                <a:solidFill>
                  <a:srgbClr val="C55A11"/>
                </a:solidFill>
              </a:rPr>
              <a:t>dimension</a:t>
            </a:r>
            <a:r>
              <a:rPr lang="de-DE" sz="1600" b="1" dirty="0">
                <a:solidFill>
                  <a:srgbClr val="C55A11"/>
                </a:solidFill>
              </a:rPr>
              <a:t>, More power </a:t>
            </a:r>
            <a:r>
              <a:rPr lang="de-DE" sz="1600" b="1" dirty="0" err="1">
                <a:solidFill>
                  <a:srgbClr val="C55A11"/>
                </a:solidFill>
              </a:rPr>
              <a:t>generation</a:t>
            </a:r>
            <a:endParaRPr lang="de-DE" sz="1600" b="1" dirty="0">
              <a:solidFill>
                <a:srgbClr val="C55A11"/>
              </a:solidFill>
            </a:endParaRPr>
          </a:p>
          <a:p>
            <a:pPr marL="514350" indent="-514350" algn="l">
              <a:buAutoNum type="arabicPeriod"/>
            </a:pPr>
            <a:r>
              <a:rPr lang="de-DE" sz="1600" b="1" dirty="0">
                <a:solidFill>
                  <a:srgbClr val="C55A11"/>
                </a:solidFill>
              </a:rPr>
              <a:t>All </a:t>
            </a:r>
            <a:r>
              <a:rPr lang="de-DE" sz="1600" b="1" dirty="0" err="1">
                <a:solidFill>
                  <a:srgbClr val="C55A11"/>
                </a:solidFill>
              </a:rPr>
              <a:t>black</a:t>
            </a:r>
            <a:r>
              <a:rPr lang="de-DE" sz="1600" b="1" dirty="0">
                <a:solidFill>
                  <a:srgbClr val="C55A11"/>
                </a:solidFill>
              </a:rPr>
              <a:t> </a:t>
            </a:r>
            <a:r>
              <a:rPr lang="de-DE" sz="1600" b="1" dirty="0" err="1">
                <a:solidFill>
                  <a:srgbClr val="C55A11"/>
                </a:solidFill>
              </a:rPr>
              <a:t>or</a:t>
            </a:r>
            <a:r>
              <a:rPr lang="de-DE" sz="1600" b="1" dirty="0">
                <a:solidFill>
                  <a:srgbClr val="C55A11"/>
                </a:solidFill>
              </a:rPr>
              <a:t> different </a:t>
            </a:r>
            <a:r>
              <a:rPr lang="de-DE" sz="1600" b="1" dirty="0" err="1">
                <a:solidFill>
                  <a:srgbClr val="C55A11"/>
                </a:solidFill>
              </a:rPr>
              <a:t>colour</a:t>
            </a:r>
            <a:endParaRPr lang="de-DE" sz="1600" b="1" dirty="0">
              <a:solidFill>
                <a:srgbClr val="C55A11"/>
              </a:solidFill>
            </a:endParaRPr>
          </a:p>
          <a:p>
            <a:pPr marL="514350" indent="-514350" algn="l">
              <a:buAutoNum type="arabicPeriod"/>
            </a:pPr>
            <a:r>
              <a:rPr lang="de-DE" sz="1600" b="1" dirty="0">
                <a:solidFill>
                  <a:srgbClr val="C55A11"/>
                </a:solidFill>
              </a:rPr>
              <a:t>IBC-</a:t>
            </a:r>
            <a:r>
              <a:rPr lang="de-DE" sz="1600" b="1" dirty="0" err="1">
                <a:solidFill>
                  <a:srgbClr val="C55A11"/>
                </a:solidFill>
              </a:rPr>
              <a:t>No</a:t>
            </a:r>
            <a:r>
              <a:rPr lang="de-DE" sz="1600" b="1" dirty="0">
                <a:solidFill>
                  <a:srgbClr val="C55A11"/>
                </a:solidFill>
              </a:rPr>
              <a:t> </a:t>
            </a:r>
            <a:r>
              <a:rPr lang="de-DE" sz="1600" b="1" dirty="0" err="1">
                <a:solidFill>
                  <a:srgbClr val="C55A11"/>
                </a:solidFill>
              </a:rPr>
              <a:t>electrode</a:t>
            </a:r>
            <a:r>
              <a:rPr lang="de-DE" sz="1600" b="1" dirty="0">
                <a:solidFill>
                  <a:srgbClr val="C55A11"/>
                </a:solidFill>
              </a:rPr>
              <a:t> </a:t>
            </a:r>
            <a:r>
              <a:rPr lang="de-DE" sz="1600" b="1" dirty="0" err="1">
                <a:solidFill>
                  <a:srgbClr val="C55A11"/>
                </a:solidFill>
              </a:rPr>
              <a:t>to</a:t>
            </a:r>
            <a:r>
              <a:rPr lang="de-DE" sz="1600" b="1" dirty="0">
                <a:solidFill>
                  <a:srgbClr val="C55A11"/>
                </a:solidFill>
              </a:rPr>
              <a:t> block </a:t>
            </a:r>
            <a:r>
              <a:rPr lang="de-DE" sz="1600" b="1" dirty="0" err="1">
                <a:solidFill>
                  <a:srgbClr val="C55A11"/>
                </a:solidFill>
              </a:rPr>
              <a:t>sunlight</a:t>
            </a:r>
            <a:endParaRPr lang="de-DE" sz="1600" b="1" dirty="0">
              <a:solidFill>
                <a:srgbClr val="C55A11"/>
              </a:solidFill>
            </a:endParaRPr>
          </a:p>
          <a:p>
            <a:pPr marL="514350" indent="-514350" algn="l">
              <a:buAutoNum type="arabicPeriod"/>
            </a:pPr>
            <a:r>
              <a:rPr lang="de-DE" sz="1600" b="1" dirty="0">
                <a:solidFill>
                  <a:srgbClr val="C55A11"/>
                </a:solidFill>
              </a:rPr>
              <a:t>N-Type </a:t>
            </a:r>
            <a:r>
              <a:rPr lang="de-DE" sz="1600" b="1" dirty="0" err="1">
                <a:solidFill>
                  <a:srgbClr val="C55A11"/>
                </a:solidFill>
              </a:rPr>
              <a:t>Cell</a:t>
            </a:r>
            <a:r>
              <a:rPr lang="de-DE" sz="1600" b="1" dirty="0">
                <a:solidFill>
                  <a:srgbClr val="C55A11"/>
                </a:solidFill>
              </a:rPr>
              <a:t> </a:t>
            </a:r>
            <a:r>
              <a:rPr lang="de-DE" sz="1600" b="1" dirty="0" err="1">
                <a:solidFill>
                  <a:srgbClr val="C55A11"/>
                </a:solidFill>
              </a:rPr>
              <a:t>has</a:t>
            </a:r>
            <a:r>
              <a:rPr lang="de-DE" sz="1600" b="1" dirty="0">
                <a:solidFill>
                  <a:srgbClr val="C55A11"/>
                </a:solidFill>
              </a:rPr>
              <a:t> ZERO LID</a:t>
            </a:r>
          </a:p>
          <a:p>
            <a:pPr marL="514350" indent="-514350" algn="l">
              <a:buAutoNum type="arabicPeriod"/>
            </a:pPr>
            <a:r>
              <a:rPr lang="de-DE" sz="1600" b="1" dirty="0" err="1">
                <a:solidFill>
                  <a:srgbClr val="C55A11"/>
                </a:solidFill>
              </a:rPr>
              <a:t>Excellent</a:t>
            </a:r>
            <a:r>
              <a:rPr lang="de-DE" sz="1600" b="1" dirty="0">
                <a:solidFill>
                  <a:srgbClr val="C55A11"/>
                </a:solidFill>
              </a:rPr>
              <a:t> </a:t>
            </a:r>
            <a:r>
              <a:rPr lang="de-DE" sz="1600" b="1" dirty="0" err="1">
                <a:solidFill>
                  <a:srgbClr val="C55A11"/>
                </a:solidFill>
              </a:rPr>
              <a:t>Temperature</a:t>
            </a:r>
            <a:r>
              <a:rPr lang="de-DE" sz="1600" b="1" dirty="0">
                <a:solidFill>
                  <a:srgbClr val="C55A11"/>
                </a:solidFill>
              </a:rPr>
              <a:t> </a:t>
            </a:r>
            <a:r>
              <a:rPr lang="de-DE" sz="1600" b="1" dirty="0" err="1">
                <a:solidFill>
                  <a:srgbClr val="C55A11"/>
                </a:solidFill>
              </a:rPr>
              <a:t>Coefficient</a:t>
            </a:r>
            <a:endParaRPr lang="de-DE" sz="1600" b="1" dirty="0">
              <a:solidFill>
                <a:srgbClr val="C55A11"/>
              </a:solidFill>
            </a:endParaRPr>
          </a:p>
          <a:p>
            <a:pPr marL="514350" indent="-514350" algn="l">
              <a:buAutoNum type="arabicPeriod"/>
            </a:pPr>
            <a:r>
              <a:rPr lang="de-DE" sz="1600" b="1" dirty="0">
                <a:solidFill>
                  <a:srgbClr val="C55A11"/>
                </a:solidFill>
              </a:rPr>
              <a:t>Anti-PID</a:t>
            </a:r>
          </a:p>
          <a:p>
            <a:pPr marL="514350" indent="-514350" algn="l">
              <a:buAutoNum type="arabicPeriod"/>
            </a:pPr>
            <a:r>
              <a:rPr lang="de-DE" sz="1600" b="1" dirty="0">
                <a:solidFill>
                  <a:srgbClr val="C55A11"/>
                </a:solidFill>
              </a:rPr>
              <a:t>Low </a:t>
            </a:r>
            <a:r>
              <a:rPr lang="de-DE" sz="1600" b="1" dirty="0" err="1">
                <a:solidFill>
                  <a:srgbClr val="C55A11"/>
                </a:solidFill>
              </a:rPr>
              <a:t>mismatch</a:t>
            </a:r>
            <a:r>
              <a:rPr lang="de-DE" sz="1600" b="1" dirty="0">
                <a:solidFill>
                  <a:srgbClr val="C55A11"/>
                </a:solidFill>
              </a:rPr>
              <a:t>  </a:t>
            </a:r>
            <a:r>
              <a:rPr lang="de-DE" sz="1600" b="1" dirty="0" err="1">
                <a:solidFill>
                  <a:srgbClr val="C55A11"/>
                </a:solidFill>
              </a:rPr>
              <a:t>loss</a:t>
            </a:r>
            <a:endParaRPr lang="de-DE" sz="1600" b="1" dirty="0">
              <a:solidFill>
                <a:srgbClr val="C55A11"/>
              </a:solidFill>
            </a:endParaRPr>
          </a:p>
          <a:p>
            <a:pPr marL="514350" indent="-514350" algn="l">
              <a:buAutoNum type="arabicPeriod"/>
            </a:pPr>
            <a:r>
              <a:rPr lang="de-DE" sz="1600" b="1" dirty="0">
                <a:solidFill>
                  <a:srgbClr val="C55A11"/>
                </a:solidFill>
              </a:rPr>
              <a:t>Minimal Power </a:t>
            </a:r>
            <a:r>
              <a:rPr lang="de-DE" sz="1600" b="1" dirty="0" err="1">
                <a:solidFill>
                  <a:srgbClr val="C55A11"/>
                </a:solidFill>
              </a:rPr>
              <a:t>degradation</a:t>
            </a:r>
            <a:r>
              <a:rPr lang="de-DE" sz="1600" b="1" dirty="0">
                <a:solidFill>
                  <a:srgbClr val="C55A11"/>
                </a:solidFill>
              </a:rPr>
              <a:t>(93% </a:t>
            </a:r>
            <a:r>
              <a:rPr lang="de-DE" sz="1600" b="1" dirty="0" err="1">
                <a:solidFill>
                  <a:srgbClr val="C55A11"/>
                </a:solidFill>
              </a:rPr>
              <a:t>of</a:t>
            </a:r>
            <a:r>
              <a:rPr lang="de-DE" sz="1600" b="1" dirty="0">
                <a:solidFill>
                  <a:srgbClr val="C55A11"/>
                </a:solidFill>
              </a:rPr>
              <a:t> initial after 25 </a:t>
            </a:r>
            <a:r>
              <a:rPr lang="de-DE" sz="1600" b="1" dirty="0" err="1">
                <a:solidFill>
                  <a:srgbClr val="C55A11"/>
                </a:solidFill>
              </a:rPr>
              <a:t>years</a:t>
            </a:r>
            <a:r>
              <a:rPr lang="de-DE" sz="1600" b="1" dirty="0">
                <a:solidFill>
                  <a:srgbClr val="C55A11"/>
                </a:solidFill>
              </a:rPr>
              <a:t>)</a:t>
            </a:r>
          </a:p>
          <a:p>
            <a:pPr marL="514350" indent="-514350" algn="l">
              <a:buAutoNum type="arabicPeriod"/>
            </a:pPr>
            <a:r>
              <a:rPr lang="de-DE" sz="1600" b="1" dirty="0">
                <a:solidFill>
                  <a:srgbClr val="C55A11"/>
                </a:solidFill>
              </a:rPr>
              <a:t>Double 25 </a:t>
            </a:r>
            <a:r>
              <a:rPr lang="de-DE" sz="1600" b="1" dirty="0" err="1">
                <a:solidFill>
                  <a:srgbClr val="C55A11"/>
                </a:solidFill>
              </a:rPr>
              <a:t>years</a:t>
            </a:r>
            <a:r>
              <a:rPr lang="de-DE" sz="1600" b="1" dirty="0">
                <a:solidFill>
                  <a:srgbClr val="C55A11"/>
                </a:solidFill>
              </a:rPr>
              <a:t> </a:t>
            </a:r>
            <a:r>
              <a:rPr lang="de-DE" sz="1600" b="1" dirty="0" err="1">
                <a:solidFill>
                  <a:srgbClr val="C55A11"/>
                </a:solidFill>
              </a:rPr>
              <a:t>Warranty</a:t>
            </a:r>
            <a:endParaRPr lang="de-DE" sz="1600" b="1" dirty="0">
              <a:solidFill>
                <a:srgbClr val="C55A11"/>
              </a:solidFill>
            </a:endParaRPr>
          </a:p>
          <a:p>
            <a:pPr marL="514350" indent="-514350" algn="l">
              <a:buAutoNum type="arabicPeriod"/>
            </a:pPr>
            <a:endParaRPr lang="de-DE" sz="1600" b="1" dirty="0">
              <a:solidFill>
                <a:srgbClr val="C55A1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5EFE5BDF-75A4-1E21-2AD8-3E2711821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" y="4740593"/>
            <a:ext cx="5008928" cy="142541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E7B400E-35F7-6D71-8E0E-AB83A5021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43" y="0"/>
            <a:ext cx="1391643" cy="9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6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4818265" cy="4049706"/>
            <a:chOff x="-4" y="-19127"/>
            <a:chExt cx="2729191" cy="2293859"/>
          </a:xfrm>
        </p:grpSpPr>
        <p:sp>
          <p:nvSpPr>
            <p:cNvPr id="5" name="三角形 4"/>
            <p:cNvSpPr/>
            <p:nvPr/>
          </p:nvSpPr>
          <p:spPr>
            <a:xfrm rot="5400000">
              <a:off x="-239512" y="220381"/>
              <a:ext cx="2293859" cy="1814844"/>
            </a:xfrm>
            <a:prstGeom prst="triangle">
              <a:avLst>
                <a:gd name="adj" fmla="val 0"/>
              </a:avLst>
            </a:prstGeom>
            <a:solidFill>
              <a:srgbClr val="F1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" name="三角形 5"/>
            <p:cNvSpPr/>
            <p:nvPr/>
          </p:nvSpPr>
          <p:spPr>
            <a:xfrm rot="5400000">
              <a:off x="1686211" y="102470"/>
              <a:ext cx="1164572" cy="921380"/>
            </a:xfrm>
            <a:prstGeom prst="triangle">
              <a:avLst>
                <a:gd name="adj" fmla="val 0"/>
              </a:avLst>
            </a:prstGeom>
            <a:solidFill>
              <a:srgbClr val="F1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" name="三角形 6"/>
            <p:cNvSpPr/>
            <p:nvPr/>
          </p:nvSpPr>
          <p:spPr>
            <a:xfrm rot="16200000">
              <a:off x="769190" y="102471"/>
              <a:ext cx="1164572" cy="92138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572649" y="3047749"/>
            <a:ext cx="367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Contact Details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72895" y="3894455"/>
            <a:ext cx="10205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n-cs"/>
                <a:sym typeface="+mn-ea"/>
              </a:rPr>
              <a:t>Loada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n-cs"/>
                <a:sym typeface="+mn-ea"/>
              </a:rPr>
              <a:t>-Solar by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n-cs"/>
                <a:sym typeface="+mn-ea"/>
              </a:rPr>
              <a:t>Quantums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n-cs"/>
                <a:sym typeface="+mn-ea"/>
              </a:rPr>
              <a:t> GmbH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sym typeface="+mn-ea"/>
              </a:rPr>
              <a:t>Otto-Hahn-Str.9, 63225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sym typeface="+mn-ea"/>
              </a:rPr>
              <a:t>Langen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sym typeface="+mn-ea"/>
              </a:rPr>
              <a:t>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sym typeface="+mn-ea"/>
              </a:rPr>
              <a:t>General Manager:	Muzi Xu, mx@loada-solar.de, +4917631227947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sym typeface="+mn-ea"/>
              </a:rPr>
              <a:t>Director of Sales:	Patrick R.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sym typeface="+mn-ea"/>
              </a:rPr>
              <a:t>Jesser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sym typeface="+mn-ea"/>
              </a:rPr>
              <a:t>, p.jesser@loada-solar.de, +4917660030917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77640" y="3707834"/>
            <a:ext cx="2495550" cy="54741"/>
          </a:xfrm>
          <a:prstGeom prst="rect">
            <a:avLst/>
          </a:prstGeom>
          <a:solidFill>
            <a:srgbClr val="D02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dot" panose="02000503000000020003"/>
              <a:ea typeface="微软雅黑 Light" panose="020B0502040204020203" charset="-122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0BDA5EC-CD6C-1DCC-4968-F84FB15DF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48" y="0"/>
            <a:ext cx="2235452" cy="15347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4818265" cy="4049706"/>
            <a:chOff x="-4" y="-19127"/>
            <a:chExt cx="2729191" cy="2293859"/>
          </a:xfrm>
        </p:grpSpPr>
        <p:sp>
          <p:nvSpPr>
            <p:cNvPr id="5" name="三角形 4"/>
            <p:cNvSpPr/>
            <p:nvPr/>
          </p:nvSpPr>
          <p:spPr>
            <a:xfrm rot="5400000">
              <a:off x="-239512" y="220381"/>
              <a:ext cx="2293859" cy="1814844"/>
            </a:xfrm>
            <a:prstGeom prst="triangle">
              <a:avLst>
                <a:gd name="adj" fmla="val 0"/>
              </a:avLst>
            </a:prstGeom>
            <a:solidFill>
              <a:srgbClr val="F1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三角形 5"/>
            <p:cNvSpPr/>
            <p:nvPr/>
          </p:nvSpPr>
          <p:spPr>
            <a:xfrm rot="5400000">
              <a:off x="1686211" y="102470"/>
              <a:ext cx="1164572" cy="921380"/>
            </a:xfrm>
            <a:prstGeom prst="triangle">
              <a:avLst>
                <a:gd name="adj" fmla="val 0"/>
              </a:avLst>
            </a:prstGeom>
            <a:solidFill>
              <a:srgbClr val="F1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三角形 6"/>
            <p:cNvSpPr/>
            <p:nvPr/>
          </p:nvSpPr>
          <p:spPr>
            <a:xfrm rot="16200000">
              <a:off x="769190" y="102471"/>
              <a:ext cx="1164572" cy="921380"/>
            </a:xfrm>
            <a:prstGeom prst="triangle">
              <a:avLst>
                <a:gd name="adj" fmla="val 0"/>
              </a:avLst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572650" y="3047749"/>
            <a:ext cx="2495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Part 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one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72649" y="3894452"/>
            <a:ext cx="401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The new technology</a:t>
            </a:r>
          </a:p>
        </p:txBody>
      </p:sp>
      <p:sp>
        <p:nvSpPr>
          <p:cNvPr id="26" name="矩形 25"/>
          <p:cNvSpPr/>
          <p:nvPr/>
        </p:nvSpPr>
        <p:spPr>
          <a:xfrm>
            <a:off x="1677640" y="3707834"/>
            <a:ext cx="2495550" cy="5474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dot" panose="02000503000000020003"/>
              <a:ea typeface="微软雅黑 Light" panose="020B0502040204020203" charset="-122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B99268-297D-1B1B-D404-A0D5015C3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61" y="2323867"/>
            <a:ext cx="6604339" cy="45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9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5" y="4942205"/>
            <a:ext cx="12190730" cy="1906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灵活"/>
          <p:cNvPicPr>
            <a:picLocks noChangeAspect="1"/>
          </p:cNvPicPr>
          <p:nvPr/>
        </p:nvPicPr>
        <p:blipFill>
          <a:blip r:embed="rId3"/>
          <a:srcRect l="2000" r="3033" b="5533"/>
          <a:stretch>
            <a:fillRect/>
          </a:stretch>
        </p:blipFill>
        <p:spPr>
          <a:xfrm>
            <a:off x="4257040" y="4989830"/>
            <a:ext cx="1809115" cy="1799590"/>
          </a:xfrm>
          <a:prstGeom prst="rect">
            <a:avLst/>
          </a:prstGeom>
        </p:spPr>
      </p:pic>
      <p:pic>
        <p:nvPicPr>
          <p:cNvPr id="11" name="图片 10" descr="产出效率"/>
          <p:cNvPicPr>
            <a:picLocks noChangeAspect="1"/>
          </p:cNvPicPr>
          <p:nvPr/>
        </p:nvPicPr>
        <p:blipFill>
          <a:blip r:embed="rId4"/>
          <a:srcRect l="15100" t="16100" r="13100" b="20133"/>
          <a:stretch>
            <a:fillRect/>
          </a:stretch>
        </p:blipFill>
        <p:spPr>
          <a:xfrm>
            <a:off x="6833235" y="4989830"/>
            <a:ext cx="2026285" cy="1800000"/>
          </a:xfrm>
          <a:prstGeom prst="rect">
            <a:avLst/>
          </a:prstGeom>
        </p:spPr>
      </p:pic>
      <p:pic>
        <p:nvPicPr>
          <p:cNvPr id="12" name="图片 11" descr="业主好评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430" y="4989830"/>
            <a:ext cx="1826895" cy="1800000"/>
          </a:xfrm>
          <a:prstGeom prst="rect">
            <a:avLst/>
          </a:prstGeom>
        </p:spPr>
      </p:pic>
      <p:pic>
        <p:nvPicPr>
          <p:cNvPr id="4" name="图片 3" descr="定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735" y="4999355"/>
            <a:ext cx="1800000" cy="180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3240" y="349664"/>
            <a:ext cx="4566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Core Tech.- Shingling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3240" y="933450"/>
            <a:ext cx="9315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17E29"/>
                </a:solidFill>
              </a:rPr>
              <a:t>Shingling Technology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dirty="0"/>
              <a:t>Slicing solar cells into small pieces by laser cutting;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dirty="0"/>
              <a:t>Overlaping and stringing sliced cells by automatic machines;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dirty="0"/>
              <a:t>Laminating to modules.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17880" y="5380990"/>
            <a:ext cx="27914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17E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Exclusive Customized</a:t>
            </a:r>
          </a:p>
          <a:p>
            <a:pPr algn="ctr"/>
            <a:endParaRPr lang="en-US" altLang="zh-CN" sz="2000" b="1" dirty="0"/>
          </a:p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Customized according to requirements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45255" y="5380990"/>
            <a:ext cx="241744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None/>
            </a:pPr>
            <a:r>
              <a:rPr lang="en-US" altLang="zh-CN" b="1" dirty="0">
                <a:solidFill>
                  <a:srgbClr val="F17E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Flexible &amp; Dynamic</a:t>
            </a:r>
          </a:p>
          <a:p>
            <a:pPr algn="ctr">
              <a:buClrTx/>
              <a:buSzTx/>
              <a:buNone/>
            </a:pPr>
            <a:endParaRPr lang="en-US" altLang="zh-CN" b="1" dirty="0"/>
          </a:p>
          <a:p>
            <a:pPr algn="ctr">
              <a:buClrTx/>
              <a:buSzTx/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Different materials according to applied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enviroments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98615" y="5380990"/>
            <a:ext cx="20707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17E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Hi-</a:t>
            </a:r>
            <a:r>
              <a:rPr lang="en-US" altLang="zh-CN" b="1" dirty="0" err="1">
                <a:solidFill>
                  <a:srgbClr val="F17E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Effinciency</a:t>
            </a:r>
            <a:endParaRPr lang="en-US" altLang="zh-CN" b="1" dirty="0">
              <a:solidFill>
                <a:srgbClr val="F17E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en-US" altLang="zh-CN" dirty="0"/>
          </a:p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Higher power output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Better performance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58885" y="5380990"/>
            <a:ext cx="27711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17E2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Exquisite Appearance</a:t>
            </a:r>
            <a:endParaRPr lang="en-US" altLang="zh-CN" b="1" dirty="0">
              <a:solidFill>
                <a:srgbClr val="F17E29"/>
              </a:solidFill>
            </a:endParaRPr>
          </a:p>
          <a:p>
            <a:pPr algn="ctr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Better appearance, better integrated into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enviroments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1176655" y="4017645"/>
            <a:ext cx="24225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6020" y="4530090"/>
            <a:ext cx="2423160" cy="320040"/>
          </a:xfrm>
          <a:prstGeom prst="rect">
            <a:avLst/>
          </a:prstGeom>
        </p:spPr>
      </p:pic>
      <p:pic>
        <p:nvPicPr>
          <p:cNvPr id="24" name="图片 23" descr="5da70ce217783d431f90a39815ff6f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2175" y="2681605"/>
            <a:ext cx="2469515" cy="14960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4744085" y="4530090"/>
            <a:ext cx="2385695" cy="2736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1781175" y="2459355"/>
            <a:ext cx="1212215" cy="1656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475" y="2984500"/>
            <a:ext cx="2638425" cy="154559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469390" y="2189480"/>
            <a:ext cx="183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17E29"/>
                </a:solidFill>
              </a:rPr>
              <a:t>Cell Slicing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84165" y="2189480"/>
            <a:ext cx="129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17E29"/>
                </a:solidFill>
              </a:rPr>
              <a:t>Stringing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756650" y="2189480"/>
            <a:ext cx="1534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17E29"/>
                </a:solidFill>
              </a:rPr>
              <a:t>Lamination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0535" y="1977390"/>
            <a:ext cx="1799590" cy="119951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73850" y="1978660"/>
            <a:ext cx="1800000" cy="11952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655435" y="3514090"/>
            <a:ext cx="1800000" cy="10800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66090" y="3514090"/>
            <a:ext cx="1800000" cy="10820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4345" y="1162050"/>
            <a:ext cx="1546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Shingling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97650" y="1162050"/>
            <a:ext cx="1492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Traditional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730" y="5115560"/>
            <a:ext cx="847090" cy="136271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7"/>
          <a:stretch>
            <a:fillRect/>
          </a:stretch>
        </p:blipFill>
        <p:spPr>
          <a:xfrm>
            <a:off x="463550" y="5177155"/>
            <a:ext cx="666750" cy="129159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6155690" y="1162050"/>
            <a:ext cx="0" cy="5233670"/>
          </a:xfrm>
          <a:prstGeom prst="line">
            <a:avLst/>
          </a:prstGeom>
          <a:ln w="19050" cmpd="sng">
            <a:solidFill>
              <a:srgbClr val="CE29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/>
          <p:nvPr/>
        </p:nvPicPr>
        <p:blipFill>
          <a:blip r:embed="rId8"/>
          <a:stretch>
            <a:fillRect/>
          </a:stretch>
        </p:blipFill>
        <p:spPr>
          <a:xfrm>
            <a:off x="1192530" y="5186680"/>
            <a:ext cx="666750" cy="1281430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9"/>
          <a:stretch>
            <a:fillRect/>
          </a:stretch>
        </p:blipFill>
        <p:spPr>
          <a:xfrm>
            <a:off x="1908175" y="5186680"/>
            <a:ext cx="666750" cy="128143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729345" y="2143125"/>
            <a:ext cx="29997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Welding ribbon, decrease the generating surface, metal reflection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729345" y="3854450"/>
            <a:ext cx="28778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Ribbon connection, wafer damage risk, increase the micro-crack risk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729345" y="5579110"/>
            <a:ext cx="2954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Rigid frame, no flexibility, low customizable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887345" y="2143125"/>
            <a:ext cx="3057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No welding ribbon, increase the generating surface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850832" y="3931921"/>
            <a:ext cx="3130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Enlarge the conduct surface, minimize the risk of micro-crack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887345" y="5715635"/>
            <a:ext cx="3057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Highly customized, </a:t>
            </a:r>
            <a:r>
              <a:rPr lang="en-US" altLang="zh-CN" sz="1400" b="1" dirty="0" err="1">
                <a:solidFill>
                  <a:schemeClr val="accent6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flexibile</a:t>
            </a:r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, apply to many scenarios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3240" y="349664"/>
            <a:ext cx="4566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Core Tech.- Shingling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alphaModFix amt="10000"/>
          </a:blip>
          <a:srcRect/>
          <a:stretch>
            <a:fillRect/>
          </a:stretch>
        </p:blipFill>
        <p:spPr>
          <a:xfrm>
            <a:off x="10377" y="0"/>
            <a:ext cx="1219200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C55A11">
              <a:alpha val="72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453390" y="307975"/>
            <a:ext cx="5881688" cy="490538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C55A11"/>
                </a:solidFill>
              </a:rPr>
              <a:t>Leading Production Ability</a:t>
            </a:r>
          </a:p>
        </p:txBody>
      </p:sp>
      <p:sp>
        <p:nvSpPr>
          <p:cNvPr id="7" name="矩形 6"/>
          <p:cNvSpPr/>
          <p:nvPr/>
        </p:nvSpPr>
        <p:spPr>
          <a:xfrm>
            <a:off x="1651974" y="1760642"/>
            <a:ext cx="3076492" cy="2531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0553" dist="191350" dir="180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kumimoji="1" lang="zh-CN" altLang="en-US" sz="183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3901" y="1787947"/>
            <a:ext cx="3076492" cy="2531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0553" dist="191350" dir="180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kumimoji="1" lang="zh-CN" altLang="en-US" sz="183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35830" y="1760642"/>
            <a:ext cx="3076492" cy="2531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0553" dist="191350" dir="180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kumimoji="1" lang="zh-CN" altLang="en-US" sz="183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51974" y="1760643"/>
            <a:ext cx="3076492" cy="27433"/>
          </a:xfrm>
          <a:prstGeom prst="rect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kumimoji="1" lang="zh-CN" altLang="en-US" sz="183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43902" y="1760643"/>
            <a:ext cx="3076492" cy="27433"/>
          </a:xfrm>
          <a:prstGeom prst="rect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kumimoji="1" lang="zh-CN" altLang="en-US" sz="183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35831" y="1760643"/>
            <a:ext cx="3076492" cy="27433"/>
          </a:xfrm>
          <a:prstGeom prst="rect">
            <a:avLst/>
          </a:prstGeom>
          <a:solidFill>
            <a:srgbClr val="C55A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kumimoji="1" lang="zh-CN" altLang="en-US" sz="183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35816" y="1348763"/>
            <a:ext cx="19088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kumimoji="1" lang="en-US" altLang="zh-CN" sz="1600" b="1" dirty="0">
                <a:solidFill>
                  <a:srgbClr val="C55A11"/>
                </a:solidFill>
                <a:latin typeface="Arial" panose="020B0604020202090204"/>
                <a:ea typeface="微软雅黑" panose="020B0503020204020204" pitchFamily="34" charset="-122"/>
              </a:rPr>
              <a:t>Lightweight Tech.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56966" y="1348763"/>
            <a:ext cx="165036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kumimoji="1" lang="en-US" altLang="zh-CN" sz="1600" b="1" dirty="0" err="1">
                <a:solidFill>
                  <a:srgbClr val="C55A11"/>
                </a:solidFill>
                <a:latin typeface="Arial" panose="020B0604020202090204"/>
                <a:ea typeface="微软雅黑" panose="020B0503020204020204" pitchFamily="34" charset="-122"/>
              </a:rPr>
              <a:t>Flexbility</a:t>
            </a:r>
            <a:r>
              <a:rPr kumimoji="1" lang="en-US" altLang="zh-CN" sz="1600" b="1" dirty="0">
                <a:solidFill>
                  <a:srgbClr val="C55A11"/>
                </a:solidFill>
                <a:latin typeface="Arial" panose="020B0604020202090204"/>
                <a:ea typeface="微软雅黑" panose="020B0503020204020204" pitchFamily="34" charset="-122"/>
              </a:rPr>
              <a:t> Tech.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27306" y="1348763"/>
            <a:ext cx="169354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1540"/>
            <a:r>
              <a:rPr kumimoji="1" lang="en-US" altLang="zh-CN" sz="1600" b="1" dirty="0">
                <a:solidFill>
                  <a:srgbClr val="C55A11"/>
                </a:solidFill>
                <a:latin typeface="Arial" panose="020B0604020202090204"/>
                <a:ea typeface="微软雅黑" panose="020B0503020204020204" pitchFamily="34" charset="-122"/>
              </a:rPr>
              <a:t>Shingling Tech.</a:t>
            </a:r>
          </a:p>
        </p:txBody>
      </p:sp>
      <p:sp>
        <p:nvSpPr>
          <p:cNvPr id="17" name="矩形 16"/>
          <p:cNvSpPr/>
          <p:nvPr/>
        </p:nvSpPr>
        <p:spPr>
          <a:xfrm>
            <a:off x="1727674" y="1893924"/>
            <a:ext cx="2925093" cy="62547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137795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Self developed materials</a:t>
            </a:r>
          </a:p>
          <a:p>
            <a:pPr marL="137795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Patented Structures</a:t>
            </a:r>
          </a:p>
          <a:p>
            <a:pPr marL="137795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Test-passed materials and structures</a:t>
            </a:r>
            <a:endParaRPr lang="en-US" altLang="zh-CN" sz="99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19602" y="1893924"/>
            <a:ext cx="2925093" cy="39497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Self developed main materials: front and back sheets, fiber glass layer, etc.</a:t>
            </a:r>
          </a:p>
        </p:txBody>
      </p:sp>
      <p:sp>
        <p:nvSpPr>
          <p:cNvPr id="19" name="矩形 18"/>
          <p:cNvSpPr/>
          <p:nvPr/>
        </p:nvSpPr>
        <p:spPr>
          <a:xfrm>
            <a:off x="8511530" y="1893924"/>
            <a:ext cx="2925093" cy="54673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Self developed structure and welding process. Leading technologies in materials and process precision.</a:t>
            </a:r>
          </a:p>
        </p:txBody>
      </p:sp>
      <p:sp>
        <p:nvSpPr>
          <p:cNvPr id="20" name="矩形 19"/>
          <p:cNvSpPr/>
          <p:nvPr/>
        </p:nvSpPr>
        <p:spPr>
          <a:xfrm>
            <a:off x="1727674" y="2750136"/>
            <a:ext cx="2925093" cy="24320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137795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3.4kg/</a:t>
            </a:r>
            <a:r>
              <a:rPr lang="zh-CN" altLang="en-US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㎡</a:t>
            </a:r>
            <a:r>
              <a:rPr lang="zh-CN" altLang="en-US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1/4 weight of traditional panels</a:t>
            </a:r>
            <a:endParaRPr lang="zh-CN" altLang="en-US" sz="99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19602" y="2750136"/>
            <a:ext cx="2925093" cy="24320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248degree bendable</a:t>
            </a:r>
            <a:endParaRPr lang="zh-CN" altLang="en-US" sz="99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11530" y="2750136"/>
            <a:ext cx="2925093" cy="24320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1.5% higher eff. than normal MBB panels</a:t>
            </a:r>
            <a:endParaRPr lang="zh-CN" altLang="en-US" sz="99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27835" y="3265805"/>
            <a:ext cx="3000375" cy="92900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Appearance</a:t>
            </a:r>
            <a:r>
              <a:rPr lang="zh-CN" altLang="en-US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Aesthetic</a:t>
            </a:r>
            <a:r>
              <a:rPr lang="zh-CN" altLang="en-US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Dazzling Light Resisstance</a:t>
            </a:r>
          </a:p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Easy Installation</a:t>
            </a:r>
            <a:r>
              <a:rPr lang="zh-CN" altLang="en-US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Easy to handle, transport and install; cost saving</a:t>
            </a:r>
          </a:p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Reliability</a:t>
            </a:r>
            <a:r>
              <a:rPr lang="zh-CN" altLang="en-US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Shock Resistance</a:t>
            </a:r>
            <a:endParaRPr lang="en-US" altLang="zh-CN" sz="990" b="1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19602" y="3266120"/>
            <a:ext cx="2925093" cy="73787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Hi-Adaptability</a:t>
            </a:r>
            <a:r>
              <a:rPr lang="zh-CN" altLang="en-US" sz="990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Bendable to fit different curve surface.</a:t>
            </a:r>
          </a:p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Multiple Scenarios</a:t>
            </a:r>
            <a:r>
              <a:rPr lang="zh-CN" altLang="en-US" sz="990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for different installation environments</a:t>
            </a:r>
          </a:p>
        </p:txBody>
      </p:sp>
      <p:sp>
        <p:nvSpPr>
          <p:cNvPr id="25" name="矩形 24"/>
          <p:cNvSpPr/>
          <p:nvPr/>
        </p:nvSpPr>
        <p:spPr>
          <a:xfrm>
            <a:off x="8435340" y="3265805"/>
            <a:ext cx="3141980" cy="1083374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t">
            <a:spAutoFit/>
          </a:bodyPr>
          <a:lstStyle/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Dynamic &amp; Stable</a:t>
            </a:r>
            <a:r>
              <a:rPr lang="zh-CN" altLang="en-US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Dynamic design according to electric requirements, stable power output</a:t>
            </a:r>
            <a:endParaRPr lang="en-US" altLang="zh-CN" sz="990" b="1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Hi-Customizable</a:t>
            </a:r>
            <a:r>
              <a:rPr lang="zh-CN" altLang="en-US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Design according to applied environments, aesthetic appearance</a:t>
            </a:r>
          </a:p>
          <a:p>
            <a:pPr marL="137795" lvl="2" indent="-137795" defTabSz="967105" fontAlgn="base">
              <a:spcBef>
                <a:spcPct val="0"/>
              </a:spcBef>
              <a:spcAft>
                <a:spcPts val="305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 panose="020B0604020202090204" pitchFamily="34" charset="0"/>
              <a:buChar char="•"/>
            </a:pPr>
            <a:r>
              <a:rPr lang="en-US" altLang="zh-CN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Hi-eff.</a:t>
            </a:r>
            <a:r>
              <a:rPr lang="zh-CN" altLang="en-US" sz="99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9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Larger working surface, higher output.</a:t>
            </a:r>
          </a:p>
        </p:txBody>
      </p:sp>
      <p:cxnSp>
        <p:nvCxnSpPr>
          <p:cNvPr id="27" name="直线连接符 26"/>
          <p:cNvCxnSpPr/>
          <p:nvPr/>
        </p:nvCxnSpPr>
        <p:spPr>
          <a:xfrm>
            <a:off x="475701" y="2565827"/>
            <a:ext cx="110366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>
            <a:off x="475701" y="3152613"/>
            <a:ext cx="110366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75615" y="2023428"/>
            <a:ext cx="1054100" cy="30670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defTabSz="967105" fontAlgn="base">
              <a:spcBef>
                <a:spcPct val="0"/>
              </a:spcBef>
              <a:buClr>
                <a:srgbClr val="8AD8E8"/>
              </a:buClr>
              <a:buSzPct val="120000"/>
            </a:pPr>
            <a:r>
              <a:rPr lang="en-US" altLang="zh-CN" sz="1400" b="1" kern="0" dirty="0">
                <a:solidFill>
                  <a:srgbClr val="C55A11"/>
                </a:solidFill>
                <a:latin typeface="Arial" panose="020B0604020202090204"/>
                <a:ea typeface="微软雅黑" panose="020B0503020204020204" pitchFamily="34" charset="-122"/>
              </a:rPr>
              <a:t>Key Tech.</a:t>
            </a:r>
          </a:p>
        </p:txBody>
      </p:sp>
      <p:sp>
        <p:nvSpPr>
          <p:cNvPr id="31" name="矩形 30"/>
          <p:cNvSpPr/>
          <p:nvPr/>
        </p:nvSpPr>
        <p:spPr>
          <a:xfrm>
            <a:off x="403225" y="2598103"/>
            <a:ext cx="1249680" cy="52197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defTabSz="967105" fontAlgn="base">
              <a:spcBef>
                <a:spcPct val="0"/>
              </a:spcBef>
              <a:buClr>
                <a:srgbClr val="8AD8E8"/>
              </a:buClr>
              <a:buSzPct val="120000"/>
            </a:pPr>
            <a:r>
              <a:rPr lang="en-US" altLang="zh-CN" sz="1400" b="1" kern="0" dirty="0">
                <a:solidFill>
                  <a:srgbClr val="C55A11"/>
                </a:solidFill>
                <a:latin typeface="Arial" panose="020B0604020202090204"/>
                <a:ea typeface="微软雅黑" panose="020B0503020204020204" pitchFamily="34" charset="-122"/>
              </a:rPr>
              <a:t>Products Advantages</a:t>
            </a:r>
          </a:p>
        </p:txBody>
      </p:sp>
      <p:sp>
        <p:nvSpPr>
          <p:cNvPr id="32" name="矩形 31"/>
          <p:cNvSpPr/>
          <p:nvPr/>
        </p:nvSpPr>
        <p:spPr>
          <a:xfrm>
            <a:off x="403225" y="3456623"/>
            <a:ext cx="1249045" cy="52197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defTabSz="967105" fontAlgn="base">
              <a:spcBef>
                <a:spcPct val="0"/>
              </a:spcBef>
              <a:buClr>
                <a:srgbClr val="8AD8E8"/>
              </a:buClr>
              <a:buSzPct val="120000"/>
            </a:pPr>
            <a:r>
              <a:rPr lang="en-US" altLang="zh-CN" sz="1400" b="1" kern="0" dirty="0">
                <a:solidFill>
                  <a:srgbClr val="C55A11"/>
                </a:solidFill>
                <a:latin typeface="Arial" panose="020B0604020202090204"/>
                <a:ea typeface="微软雅黑" panose="020B0503020204020204" pitchFamily="34" charset="-122"/>
              </a:rPr>
              <a:t>Application Advantages</a:t>
            </a:r>
            <a:endParaRPr lang="zh-CN" altLang="en-US" sz="1400" b="1" kern="0" dirty="0">
              <a:solidFill>
                <a:srgbClr val="C55A11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475980" y="4603083"/>
            <a:ext cx="3240040" cy="3518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200553" dist="191350" dir="180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891540"/>
            <a:r>
              <a:rPr lang="en-US" altLang="zh-CN" sz="1600" b="1" dirty="0">
                <a:solidFill>
                  <a:srgbClr val="C55A11"/>
                </a:solidFill>
                <a:latin typeface="Arial" panose="020B0604020202090204"/>
                <a:ea typeface="微软雅黑" panose="020B0503020204020204" pitchFamily="34" charset="-122"/>
              </a:rPr>
              <a:t>Innovation Driven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053257" y="5123237"/>
            <a:ext cx="6106243" cy="514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91540"/>
            <a:r>
              <a:rPr lang="en-US" altLang="zh-CN" sz="2745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en-US" sz="2745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45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Patented Tech.</a:t>
            </a:r>
          </a:p>
        </p:txBody>
      </p:sp>
      <p:sp>
        <p:nvSpPr>
          <p:cNvPr id="37" name="矩形 36"/>
          <p:cNvSpPr/>
          <p:nvPr/>
        </p:nvSpPr>
        <p:spPr>
          <a:xfrm>
            <a:off x="888273" y="5774766"/>
            <a:ext cx="2911637" cy="436897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altLang="zh-CN" sz="137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37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7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Patents for Invention</a:t>
            </a:r>
          </a:p>
        </p:txBody>
      </p:sp>
      <p:sp>
        <p:nvSpPr>
          <p:cNvPr id="38" name="矩形 37"/>
          <p:cNvSpPr/>
          <p:nvPr/>
        </p:nvSpPr>
        <p:spPr>
          <a:xfrm>
            <a:off x="4640182" y="5774766"/>
            <a:ext cx="2911637" cy="436897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altLang="zh-CN" sz="137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37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7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Patents </a:t>
            </a:r>
          </a:p>
          <a:p>
            <a:pPr algn="ctr" defTabSz="891540"/>
            <a:r>
              <a:rPr lang="en-US" altLang="zh-CN" sz="137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Practical New-Type</a:t>
            </a:r>
          </a:p>
        </p:txBody>
      </p:sp>
      <p:sp>
        <p:nvSpPr>
          <p:cNvPr id="69" name="矩形 68"/>
          <p:cNvSpPr/>
          <p:nvPr/>
        </p:nvSpPr>
        <p:spPr>
          <a:xfrm>
            <a:off x="8392090" y="5774766"/>
            <a:ext cx="2911637" cy="436897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r>
              <a:rPr lang="en-US" altLang="zh-CN" sz="137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37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7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Patents for Design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1B51FDA-095E-2CEF-470E-8D40965D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240" y="425229"/>
            <a:ext cx="475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C55A11"/>
                </a:solidFill>
              </a:rPr>
              <a:t>International Certifications</a:t>
            </a:r>
          </a:p>
        </p:txBody>
      </p:sp>
      <p:pic>
        <p:nvPicPr>
          <p:cNvPr id="1026" name="picture 10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98180" y="1447165"/>
            <a:ext cx="2818765" cy="1409700"/>
          </a:xfrm>
          <a:prstGeom prst="rect">
            <a:avLst/>
          </a:prstGeom>
        </p:spPr>
      </p:pic>
      <p:pic>
        <p:nvPicPr>
          <p:cNvPr id="1027" name="picture 10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53255" y="4557713"/>
            <a:ext cx="2804160" cy="1409065"/>
          </a:xfrm>
          <a:prstGeom prst="rect">
            <a:avLst/>
          </a:prstGeom>
        </p:spPr>
      </p:pic>
      <p:pic>
        <p:nvPicPr>
          <p:cNvPr id="1028" name="picture 10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425815" y="4377690"/>
            <a:ext cx="2818765" cy="1409700"/>
          </a:xfrm>
          <a:prstGeom prst="rect">
            <a:avLst/>
          </a:prstGeom>
        </p:spPr>
      </p:pic>
      <p:pic>
        <p:nvPicPr>
          <p:cNvPr id="1029" name="picture 10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0120" y="2856866"/>
            <a:ext cx="2818765" cy="1409700"/>
          </a:xfrm>
          <a:prstGeom prst="rect">
            <a:avLst/>
          </a:prstGeom>
        </p:spPr>
      </p:pic>
      <p:pic>
        <p:nvPicPr>
          <p:cNvPr id="1030" name="picture 10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92090" y="1595755"/>
            <a:ext cx="1388110" cy="1386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6B99268-297D-1B1B-D404-A0D5015C3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61" y="2323867"/>
            <a:ext cx="6604339" cy="453413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4818265" cy="4049706"/>
            <a:chOff x="-4" y="-19127"/>
            <a:chExt cx="2729191" cy="2293859"/>
          </a:xfrm>
        </p:grpSpPr>
        <p:sp>
          <p:nvSpPr>
            <p:cNvPr id="5" name="三角形 4"/>
            <p:cNvSpPr/>
            <p:nvPr/>
          </p:nvSpPr>
          <p:spPr>
            <a:xfrm rot="5400000">
              <a:off x="-239512" y="220381"/>
              <a:ext cx="2293859" cy="1814844"/>
            </a:xfrm>
            <a:prstGeom prst="triangle">
              <a:avLst>
                <a:gd name="adj" fmla="val 0"/>
              </a:avLst>
            </a:prstGeom>
            <a:solidFill>
              <a:srgbClr val="F1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三角形 5"/>
            <p:cNvSpPr/>
            <p:nvPr/>
          </p:nvSpPr>
          <p:spPr>
            <a:xfrm rot="5400000">
              <a:off x="1686211" y="102470"/>
              <a:ext cx="1164572" cy="921380"/>
            </a:xfrm>
            <a:prstGeom prst="triangle">
              <a:avLst>
                <a:gd name="adj" fmla="val 0"/>
              </a:avLst>
            </a:prstGeom>
            <a:solidFill>
              <a:srgbClr val="F17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三角形 6"/>
            <p:cNvSpPr/>
            <p:nvPr/>
          </p:nvSpPr>
          <p:spPr>
            <a:xfrm rot="16200000">
              <a:off x="769190" y="102471"/>
              <a:ext cx="1164572" cy="921380"/>
            </a:xfrm>
            <a:prstGeom prst="triangle">
              <a:avLst>
                <a:gd name="adj" fmla="val 0"/>
              </a:avLst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572650" y="3047749"/>
            <a:ext cx="556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Part two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72650" y="3894452"/>
            <a:ext cx="445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Innovations and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77640" y="3707834"/>
            <a:ext cx="2495550" cy="5474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dot" panose="02000503000000020003"/>
              <a:ea typeface="微软雅黑 Light" panose="020B0502040204020203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3240" y="425450"/>
            <a:ext cx="8248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 dirty="0">
                <a:solidFill>
                  <a:srgbClr val="C55A11"/>
                </a:solidFill>
              </a:rPr>
              <a:t> Mini Energy Transfer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0235" y="1193165"/>
            <a:ext cx="5713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55A11"/>
                </a:solidFill>
              </a:rPr>
              <a:t>MET-1 System </a:t>
            </a:r>
          </a:p>
          <a:p>
            <a:r>
              <a:rPr lang="zh-CN" altLang="en-US" b="1" dirty="0">
                <a:solidFill>
                  <a:srgbClr val="C55A11"/>
                </a:solidFill>
              </a:rPr>
              <a:t>Offer a cost-effective mode of power supply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07135" y="2686050"/>
            <a:ext cx="6096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Experienced R&amp;D and production team</a:t>
            </a:r>
            <a:endParaRPr lang="de-DE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1207135" y="361124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Convenient solar solutions for different </a:t>
            </a:r>
          </a:p>
          <a:p>
            <a:r>
              <a:rPr lang="zh-CN" altLang="en-US" dirty="0"/>
              <a:t>power supply requirements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07135" y="47313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Eco-friendly materials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07135" y="562419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Higher power output</a:t>
            </a:r>
          </a:p>
          <a:p>
            <a:r>
              <a:rPr lang="zh-CN" altLang="en-US" dirty="0"/>
              <a:t>Better performance</a:t>
            </a:r>
          </a:p>
        </p:txBody>
      </p:sp>
      <p:pic>
        <p:nvPicPr>
          <p:cNvPr id="4" name="图片 3" descr="截屏2022-09-08 08.19.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505" y="1428433"/>
            <a:ext cx="5305425" cy="53130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8BF351B-6BF4-1E31-AD80-B31567311AAB}"/>
              </a:ext>
            </a:extLst>
          </p:cNvPr>
          <p:cNvSpPr/>
          <p:nvPr/>
        </p:nvSpPr>
        <p:spPr>
          <a:xfrm>
            <a:off x="868801" y="2800178"/>
            <a:ext cx="140043" cy="140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C33C5F74-2782-8A87-3857-4A679D555C36}"/>
              </a:ext>
            </a:extLst>
          </p:cNvPr>
          <p:cNvSpPr/>
          <p:nvPr/>
        </p:nvSpPr>
        <p:spPr>
          <a:xfrm>
            <a:off x="868800" y="3727847"/>
            <a:ext cx="140043" cy="140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4B88B438-5D82-43E3-9750-81D5C25D21A2}"/>
              </a:ext>
            </a:extLst>
          </p:cNvPr>
          <p:cNvSpPr/>
          <p:nvPr/>
        </p:nvSpPr>
        <p:spPr>
          <a:xfrm>
            <a:off x="868799" y="4845513"/>
            <a:ext cx="140043" cy="140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id="{684F8899-821C-3135-89DF-CA9BE307522D}"/>
              </a:ext>
            </a:extLst>
          </p:cNvPr>
          <p:cNvSpPr/>
          <p:nvPr/>
        </p:nvSpPr>
        <p:spPr>
          <a:xfrm>
            <a:off x="868798" y="5740320"/>
            <a:ext cx="140043" cy="140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3240" y="425450"/>
            <a:ext cx="8248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 dirty="0">
                <a:solidFill>
                  <a:srgbClr val="C55A11"/>
                </a:solidFill>
              </a:rPr>
              <a:t> Mini Energy Transfer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0235" y="1176655"/>
            <a:ext cx="5713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55A11"/>
                </a:solidFill>
              </a:rPr>
              <a:t>MET-1 System </a:t>
            </a:r>
          </a:p>
          <a:p>
            <a:r>
              <a:rPr lang="zh-CN" altLang="en-US" b="1" dirty="0">
                <a:solidFill>
                  <a:srgbClr val="C55A11"/>
                </a:solidFill>
              </a:rPr>
              <a:t>Offer a cost-effective mode of power supply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07135" y="289941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Fast Installation:  Easy for handling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07135" y="37915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Light Weight: Frameless, Glass free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07135" y="468376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Multiple Using Scenarios:</a:t>
            </a:r>
          </a:p>
          <a:p>
            <a:r>
              <a:rPr lang="zh-CN" altLang="en-US"/>
              <a:t>As long as there is sunshine</a:t>
            </a:r>
          </a:p>
        </p:txBody>
      </p:sp>
      <p:pic>
        <p:nvPicPr>
          <p:cNvPr id="4" name="图片 3" descr="资源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75" y="1345565"/>
            <a:ext cx="4902835" cy="3983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32575" y="5461000"/>
            <a:ext cx="6096000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000" b="1" dirty="0">
                <a:solidFill>
                  <a:srgbClr val="C55A11"/>
                </a:solidFill>
              </a:rPr>
              <a:t>Component</a:t>
            </a:r>
          </a:p>
          <a:p>
            <a:r>
              <a:rPr lang="zh-CN" altLang="en-US" dirty="0"/>
              <a:t>①  Flexible Solar Panel*</a:t>
            </a:r>
            <a:r>
              <a:rPr lang="de-DE" altLang="zh-CN" dirty="0"/>
              <a:t>3</a:t>
            </a:r>
            <a:r>
              <a:rPr lang="zh-CN" altLang="en-US" dirty="0"/>
              <a:t> </a:t>
            </a:r>
          </a:p>
          <a:p>
            <a:r>
              <a:rPr lang="zh-CN" altLang="en-US" dirty="0"/>
              <a:t>②  Micro-inverter*1</a:t>
            </a:r>
          </a:p>
          <a:p>
            <a:r>
              <a:rPr lang="zh-CN" altLang="en-US" dirty="0"/>
              <a:t>③  Extension Cable*1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B943E8B9-5F38-D853-A3C2-2E63A59BAA6C}"/>
              </a:ext>
            </a:extLst>
          </p:cNvPr>
          <p:cNvSpPr/>
          <p:nvPr/>
        </p:nvSpPr>
        <p:spPr>
          <a:xfrm>
            <a:off x="656587" y="3050130"/>
            <a:ext cx="140043" cy="140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8B9E26D6-738C-0FAF-EE37-6F8F3122107F}"/>
              </a:ext>
            </a:extLst>
          </p:cNvPr>
          <p:cNvSpPr/>
          <p:nvPr/>
        </p:nvSpPr>
        <p:spPr>
          <a:xfrm>
            <a:off x="656587" y="3905713"/>
            <a:ext cx="140043" cy="140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2E7E9C37-6991-3A52-1F98-00611EFCDFA0}"/>
              </a:ext>
            </a:extLst>
          </p:cNvPr>
          <p:cNvSpPr/>
          <p:nvPr/>
        </p:nvSpPr>
        <p:spPr>
          <a:xfrm>
            <a:off x="648257" y="4799360"/>
            <a:ext cx="140043" cy="140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10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102"/>
  <p:tag name="KSO_WM_SLIDE_LAYOUT" val="a_d_f"/>
  <p:tag name="KSO_WM_SLIDE_LAYOUT_CNT" val="1_3_1"/>
  <p:tag name="KSO_WM_TEMPLATE_THUMBS_INDEX" val="1、4、7、12、13、14、15、16、17、18、20、24、25、28、33、36、40、43、44"/>
  <p:tag name="KSO_WM_SLIDE_SIZE" val="960*504"/>
  <p:tag name="KSO_WM_SLIDE_POSITION" val="0*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13:28&quot;,&quot;maxSize&quot;:{&quot;size1&quot;:13.3},&quot;minSize&quot;:{&quot;size1&quot;:13.3},&quot;normalSize&quot;:{&quot;size1&quot;:13.3},&quot;subLayout&quot;:[{&quot;id&quot;:&quot;2021-04-01T15:13:28&quot;,&quot;margin&quot;:{&quot;bottom&quot;:0.4230000674724579,&quot;left&quot;:1.2699999809265137,&quot;right&quot;:1.2699999809265137,&quot;top&quot;:0.4230000674724579},&quot;type&quot;:0},{&quot;direction&quot;:1,&quot;id&quot;:&quot;2021-04-01T15:13:28&quot;,&quot;maxSize&quot;:{&quot;size1&quot;:37.39961024619779},&quot;minSize&quot;:{&quot;size1&quot;:37.39961024619779},&quot;normalSize&quot;:{&quot;size1&quot;:37.39961024619779},&quot;subLayout&quot;:[{&quot;id&quot;:&quot;2021-04-01T15:13:28&quot;,&quot;margin&quot;:{&quot;bottom&quot;:1.2699999809265137,&quot;left&quot;:2.117000102996826,&quot;right&quot;:1.2430000305175781,&quot;top&quot;:1.2699999809265137},&quot;type&quot;:0},{&quot;id&quot;:&quot;2021-04-01T15:13:28&quot;,&quot;maxSize&quot;:{&quot;size1&quot;:66.7},&quot;minSize&quot;:{&quot;size1&quot;:61.7},&quot;normalSize&quot;:{&quot;size1&quot;:65.22428553120594},&quot;subLayout&quot;:[{&quot;direction&quot;:1,&quot;id&quot;:&quot;2021-04-01T15:13:28&quot;,&quot;maxSize&quot;:{&quot;size1&quot;:44.09937739405233},&quot;minSize&quot;:{&quot;size1&quot;:44.09937739405233},&quot;normalSize&quot;:{&quot;size1&quot;:44.09937739405233},&quot;subLayout&quot;:[{&quot;id&quot;:&quot;2021-04-01T15:13:28&quot;,&quot;margin&quot;:{&quot;bottom&quot;:0.024000000208616257,&quot;left&quot;:1.3040000200271606,&quot;right&quot;:0.4230000674724579,&quot;top&quot;:3.3929998874664307},&quot;type&quot;:0},{&quot;id&quot;:&quot;2021-04-01T15:13:28&quot;,&quot;margin&quot;:{&quot;bottom&quot;:0.024000000208616257,&quot;left&quot;:1.2699999809265137,&quot;right&quot;:2.9629998207092285,&quot;top&quot;:3.3929998874664307},&quot;type&quot;:0}],&quot;type&quot;:0},{&quot;id&quot;:&quot;2021-04-01T15:13:28&quot;,&quot;margin&quot;:{&quot;bottom&quot;:1.2699999809265137,&quot;left&quot;:0.44999995827674866,&quot;right&quot;:2.115999937057495,&quot;top&quot;:1.6929999589920044},&quot;type&quot;:0}],&quot;type&quot;:0}]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ba8e478fb0c58a94ba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034113f8dd944160bd91f13aa81a215f&quot;,&quot;fill_align&quot;:&quot;cm&quot;,&quot;chip_types&quot;:[&quot;picture&quot;]},{&quot;text_align&quot;:&quot;cm&quot;,&quot;text_direction&quot;:&quot;horizontal&quot;,&quot;support_big_font&quot;:false,&quot;fill_id&quot;:&quot;0719717db1fd4e69812b113a6b5a1446&quot;,&quot;fill_align&quot;:&quot;cm&quot;,&quot;chip_types&quot;:[&quot;picture&quot;]},{&quot;text_align&quot;:&quot;cm&quot;,&quot;text_direction&quot;:&quot;horizontal&quot;,&quot;support_big_font&quot;:false,&quot;fill_id&quot;:&quot;3a0b6b8f183e4734826a7f1cd8c3fd7a&quot;,&quot;fill_align&quot;:&quot;cm&quot;,&quot;chip_types&quot;:[&quot;picture&quot;]},{&quot;text_align&quot;:&quot;lm&quot;,&quot;text_direction&quot;:&quot;horizontal&quot;,&quot;support_big_font&quot;:false,&quot;fill_id&quot;:&quot;c0fa2a78735949eab105734a6dc6f519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general"/>
  <p:tag name="KSO_WM_SLIDE_SUPPORT_FEATURE_TYPE" val="0"/>
  <p:tag name="KSO_WM_TEMPLATE_ASSEMBLE_XID" val="60656eb14054ed1e2fb7fe0a"/>
  <p:tag name="KSO_WM_TEMPLATE_ASSEMBLE_GROUPID" val="60656eb14054ed1e2fb7fe0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102_1*i*1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BLOCK" val="0"/>
  <p:tag name="KSO_WM_UNIT_SM_LIMIT_TYPE" val="4"/>
  <p:tag name="KSO_WM_UNIT_DEC_AREA_ID" val="cbfb3a664dff490eab479ef1b1977bb2"/>
  <p:tag name="KSO_WM_UNIT_DECORATE_INFO" val="{&quot;DecorateInfoH&quot;:{&quot;IsAbs&quot;:false},&quot;DecorateInfoW&quot;:{&quot;IsAbs&quot;:true},&quot;DecorateInfoX&quot;:{&quot;IsAbs&quot;:true,&quot;Pos&quot;:2},&quot;DecorateInfoY&quot;:{&quot;IsAbs&quot;:true,&quot;Pos&quot;:1},&quot;ReferentInfo&quot;:{&quot;Id&quot;:&quot;08cace502b6b4958a262126aebf5debb;309ad93c116a445b97f18a4889c860a7&quot;,&quot;X&quot;:{&quot;Pos&quot;:2},&quot;Y&quot;:{&quot;Pos&quot;:1}},&quot;whChangeMode&quot;:0}"/>
  <p:tag name="KSO_WM_CHIP_GROUPID" val="5f5ee1ca4d6848d78f644aeb"/>
  <p:tag name="KSO_WM_CHIP_XID" val="5f5f3bba8e478fb0c58a94ba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583"/>
  <p:tag name="KSO_WM_TEMPLATE_ASSEMBLE_XID" val="60656eb14054ed1e2fb7fe0a"/>
  <p:tag name="KSO_WM_TEMPLATE_ASSEMBLE_GROUPID" val="60656eb14054ed1e2fb7fe0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102_1*i*2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d5cb877e7f424d7db4d0e729a5f76de1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1},&quot;ReferentInfo&quot;:{&quot;Id&quot;:&quot;cbfb3a664dff490eab479ef1b1977bb2&quot;,&quot;X&quot;:{&quot;Pos&quot;:1},&quot;Y&quot;:{&quot;Pos&quot;:1}},&quot;whChangeMode&quot;:0}"/>
  <p:tag name="KSO_WM_CHIP_GROUPID" val="5f5ee1ca4d6848d78f644aeb"/>
  <p:tag name="KSO_WM_CHIP_XID" val="5f5f3bba8e478fb0c58a94ba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b14054ed1e2fb7fe0a"/>
  <p:tag name="KSO_WM_TEMPLATE_ASSEMBLE_GROUPID" val="60656eb14054ed1e2fb7fe0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102_1*i*3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56444a43002a422d845578f03a661cb7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cbfb3a664dff490eab479ef1b1977bb2&quot;,&quot;X&quot;:{&quot;Pos&quot;:1},&quot;Y&quot;:{&quot;Pos&quot;:1}},&quot;whChangeMode&quot;:0}"/>
  <p:tag name="KSO_WM_CHIP_GROUPID" val="5f5ee1ca4d6848d78f644aeb"/>
  <p:tag name="KSO_WM_CHIP_XID" val="5f5f3bba8e478fb0c58a94ba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b14054ed1e2fb7fe0a"/>
  <p:tag name="KSO_WM_TEMPLATE_ASSEMBLE_GROUPID" val="60656eb14054ed1e2fb7fe0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1102_1*i*4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8b75908ca5ac467bbcc529268cd53d0a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1},&quot;ReferentInfo&quot;:{&quot;Id&quot;:&quot;cbfb3a664dff490eab479ef1b1977bb2&quot;,&quot;X&quot;:{&quot;Pos&quot;:0},&quot;Y&quot;:{&quot;Pos&quot;:1}},&quot;whChangeMode&quot;:0}"/>
  <p:tag name="KSO_WM_CHIP_GROUPID" val="5f5ee1ca4d6848d78f644aeb"/>
  <p:tag name="KSO_WM_CHIP_XID" val="5f5f3bba8e478fb0c58a94ba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b14054ed1e2fb7fe0a"/>
  <p:tag name="KSO_WM_TEMPLATE_ASSEMBLE_GROUPID" val="60656eb14054ed1e2fb7fe0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1102_1*i*5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3b4c76fd8704e96bd9d26ef9db0a104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cbfb3a664dff490eab479ef1b1977bb2&quot;,&quot;X&quot;:{&quot;Pos&quot;:2},&quot;Y&quot;:{&quot;Pos&quot;:1}},&quot;whChangeMode&quot;:0}"/>
  <p:tag name="KSO_WM_CHIP_GROUPID" val="5f5ee1ca4d6848d78f644aeb"/>
  <p:tag name="KSO_WM_CHIP_XID" val="5f5f3bba8e478fb0c58a94ba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b14054ed1e2fb7fe0a"/>
  <p:tag name="KSO_WM_TEMPLATE_ASSEMBLE_GROUPID" val="60656eb14054ed1e2fb7fe0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96*9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1102_1*d*2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2655200f1ad43f3a637b764553efe6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896659ba5974dca942b8fe0bdf5cf59"/>
  <p:tag name="KSO_WM_TEMPLATE_ASSEMBLE_XID" val="60656eb14054ed1e2fb7fe0a"/>
  <p:tag name="KSO_WM_TEMPLATE_ASSEMBLE_GROUPID" val="60656eb14054ed1e2fb7fe0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77*7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11102_1*d*3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8cace502b6b4958a262126aebf5de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8e09ff59434495ab4cb6062f63681b"/>
  <p:tag name="KSO_WM_TEMPLATE_ASSEMBLE_XID" val="60656eb14054ed1e2fb7fe0a"/>
  <p:tag name="KSO_WM_TEMPLATE_ASSEMBLE_GROUPID" val="60656eb14054ed1e2fb7fe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77*7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102_1*d*1"/>
  <p:tag name="KSO_WM_TEMPLATE_CATEGORY" val="diagram"/>
  <p:tag name="KSO_WM_TEMPLATE_INDEX" val="2021110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309ad93c116a445b97f18a4889c860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e8980a8349f44828aaee9fce8d3dfe6"/>
  <p:tag name="KSO_WM_TEMPLATE_ASSEMBLE_XID" val="60656eb14054ed1e2fb7fe0a"/>
  <p:tag name="KSO_WM_TEMPLATE_ASSEMBLE_GROUPID" val="60656eb14054ed1e2fb7fe0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Microsoft Office PowerPoint</Application>
  <PresentationFormat>Breitbild</PresentationFormat>
  <Paragraphs>113</Paragraphs>
  <Slides>16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7" baseType="lpstr">
      <vt:lpstr>Didot</vt:lpstr>
      <vt:lpstr>微软雅黑</vt:lpstr>
      <vt:lpstr>微软雅黑</vt:lpstr>
      <vt:lpstr>宋体</vt:lpstr>
      <vt:lpstr>微软雅黑 Light</vt:lpstr>
      <vt:lpstr>Arial</vt:lpstr>
      <vt:lpstr>Calibri</vt:lpstr>
      <vt:lpstr>Calibri Light</vt:lpstr>
      <vt:lpstr>Roboto</vt:lpstr>
      <vt:lpstr>Office 主题</vt:lpstr>
      <vt:lpstr>Worksheet</vt:lpstr>
      <vt:lpstr>PowerPoint-Präsentation</vt:lpstr>
      <vt:lpstr>PowerPoint-Präsentation</vt:lpstr>
      <vt:lpstr>PowerPoint-Präsentation</vt:lpstr>
      <vt:lpstr>PowerPoint-Präsentation</vt:lpstr>
      <vt:lpstr>Leading Production Ability</vt:lpstr>
      <vt:lpstr>PowerPoint-Präsentation</vt:lpstr>
      <vt:lpstr>PowerPoint-Präsentation</vt:lpstr>
      <vt:lpstr>PowerPoint-Präsentation</vt:lpstr>
      <vt:lpstr>PowerPoint-Präsentation</vt:lpstr>
      <vt:lpstr>Product display - 205 W Flexible solar Panel</vt:lpstr>
      <vt:lpstr>PowerPoint-Präsentation</vt:lpstr>
      <vt:lpstr>Product display - 205 W Flexible solar Panel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</dc:creator>
  <cp:lastModifiedBy>xiaoxiang yan</cp:lastModifiedBy>
  <cp:revision>21</cp:revision>
  <dcterms:created xsi:type="dcterms:W3CDTF">2022-05-26T08:01:28Z</dcterms:created>
  <dcterms:modified xsi:type="dcterms:W3CDTF">2023-03-08T13:19:00Z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2052-3.8.0.6081</vt:lpwstr>
  </property>
</Properties>
</file>